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2" r:id="rId2"/>
    <p:sldId id="273" r:id="rId3"/>
    <p:sldId id="259" r:id="rId4"/>
    <p:sldId id="283" r:id="rId5"/>
    <p:sldId id="284" r:id="rId6"/>
    <p:sldId id="286" r:id="rId7"/>
    <p:sldId id="287" r:id="rId8"/>
    <p:sldId id="288" r:id="rId9"/>
    <p:sldId id="266" r:id="rId10"/>
    <p:sldId id="281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D8B7"/>
    <a:srgbClr val="A09D79"/>
    <a:srgbClr val="AD5C4D"/>
    <a:srgbClr val="543E35"/>
    <a:srgbClr val="637700"/>
    <a:srgbClr val="FFF4ED"/>
    <a:srgbClr val="5E6A76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48" autoAdjust="0"/>
    <p:restoredTop sz="94830"/>
  </p:normalViewPr>
  <p:slideViewPr>
    <p:cSldViewPr snapToGrid="0">
      <p:cViewPr varScale="1">
        <p:scale>
          <a:sx n="113" d="100"/>
          <a:sy n="113" d="100"/>
        </p:scale>
        <p:origin x="120" y="300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10/20/2022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873" y="361164"/>
            <a:ext cx="9144000" cy="1239036"/>
          </a:xfrm>
        </p:spPr>
        <p:txBody>
          <a:bodyPr/>
          <a:lstStyle/>
          <a:p>
            <a:r>
              <a:rPr lang="en-US" dirty="0"/>
              <a:t>FRAILEY FARM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1" y="1682803"/>
            <a:ext cx="6806083" cy="980010"/>
          </a:xfrm>
        </p:spPr>
        <p:txBody>
          <a:bodyPr>
            <a:normAutofit/>
          </a:bodyPr>
          <a:lstStyle/>
          <a:p>
            <a:r>
              <a:rPr lang="en-US" sz="2800" b="1" dirty="0"/>
              <a:t>Proposed Annexation and Development of a Residential Community</a:t>
            </a:r>
          </a:p>
          <a:p>
            <a:endParaRPr lang="en-US" dirty="0"/>
          </a:p>
        </p:txBody>
      </p:sp>
      <p:pic>
        <p:nvPicPr>
          <p:cNvPr id="5" name="Picture 4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1F385B00-870A-3B67-D562-E8031E11C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90" y="2755708"/>
            <a:ext cx="4851679" cy="3638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0432"/>
            <a:ext cx="9144000" cy="1749749"/>
          </a:xfrm>
        </p:spPr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Frailey Farm Development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of Emmitsburg Workshop Agenda</a:t>
            </a:r>
            <a:br>
              <a:rPr lang="en-US" dirty="0"/>
            </a:br>
            <a:br>
              <a:rPr lang="en-US" dirty="0"/>
            </a:br>
            <a:r>
              <a:rPr lang="en-US" sz="4400" dirty="0">
                <a:solidFill>
                  <a:srgbClr val="000000"/>
                </a:solidFill>
              </a:rPr>
              <a:t>October 24, 2022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4883AB6-E6D8-70A9-3CCB-61E120FC6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312688"/>
              </p:ext>
            </p:extLst>
          </p:nvPr>
        </p:nvGraphicFramePr>
        <p:xfrm>
          <a:off x="7297502" y="972788"/>
          <a:ext cx="4554302" cy="5153716"/>
        </p:xfrm>
        <a:graphic>
          <a:graphicData uri="http://schemas.openxmlformats.org/drawingml/2006/table">
            <a:tbl>
              <a:tblPr firstRow="1" bandRow="1"/>
              <a:tblGrid>
                <a:gridCol w="4554302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556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0542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&amp; ENTITLEMENT PROCESS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MEET THE FRAILEY FARM TEAM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10327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PRESENTATION OF THE CONCEPT PLAN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6-8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9205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PROJECT BENEFITS &amp; CHALLENGES 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09" y="282351"/>
            <a:ext cx="6502620" cy="676656"/>
          </a:xfrm>
        </p:spPr>
        <p:txBody>
          <a:bodyPr/>
          <a:lstStyle/>
          <a:p>
            <a:r>
              <a:rPr lang="en-US" sz="3200" dirty="0"/>
              <a:t>Introduction: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760" y="1477995"/>
            <a:ext cx="5464769" cy="5097654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Frailey Farm is a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118-acre farm currently identified by the Town of Emmitsburg’s 2015 Comprehensive Plan to be annexed for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residential housing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growth.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1905492" cy="310896"/>
          </a:xfrm>
        </p:spPr>
        <p:txBody>
          <a:bodyPr/>
          <a:lstStyle/>
          <a:p>
            <a:r>
              <a:rPr lang="en-US" dirty="0"/>
              <a:t>October 24,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Frailey Farm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8DF7A491-228D-59B3-8A7C-0E401456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986" y="727587"/>
            <a:ext cx="5898230" cy="4873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6AD77-FBBB-1457-05E6-01CA3D48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1699014" cy="310896"/>
          </a:xfrm>
        </p:spPr>
        <p:txBody>
          <a:bodyPr/>
          <a:lstStyle/>
          <a:p>
            <a:r>
              <a:rPr lang="en-US" dirty="0"/>
              <a:t>October 24,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658FE-F5AE-33A6-A903-A7CAF6B73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Development of the Frailey Farm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B70D-EA95-F741-3AEC-448E0EF8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E850EB94-1ED2-12AA-4EB0-B05FBA805DC6}"/>
              </a:ext>
            </a:extLst>
          </p:cNvPr>
          <p:cNvSpPr txBox="1">
            <a:spLocks/>
          </p:cNvSpPr>
          <p:nvPr/>
        </p:nvSpPr>
        <p:spPr>
          <a:xfrm>
            <a:off x="948267" y="3655216"/>
            <a:ext cx="5717726" cy="16703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EF416-41AF-A496-7BC1-A0100882A653}"/>
              </a:ext>
            </a:extLst>
          </p:cNvPr>
          <p:cNvSpPr txBox="1"/>
          <p:nvPr/>
        </p:nvSpPr>
        <p:spPr>
          <a:xfrm>
            <a:off x="-221869" y="1074416"/>
            <a:ext cx="5344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We will collaborate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the Mayor, Board of Commissioners, and Planning Commission regarding density, Product types, APFO issues, infrastructure improvements and any other items important to the Town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18D42-7F6D-5077-54E6-C916AF3431C3}"/>
              </a:ext>
            </a:extLst>
          </p:cNvPr>
          <p:cNvSpPr txBox="1"/>
          <p:nvPr/>
        </p:nvSpPr>
        <p:spPr>
          <a:xfrm>
            <a:off x="-221870" y="2653001"/>
            <a:ext cx="534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We will use the 2015 comp plan’s stated goals as our guide.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82F9C5-3891-0023-6EBF-69CFE3A4532A}"/>
              </a:ext>
            </a:extLst>
          </p:cNvPr>
          <p:cNvSpPr txBox="1"/>
          <p:nvPr/>
        </p:nvSpPr>
        <p:spPr>
          <a:xfrm>
            <a:off x="-221869" y="3473106"/>
            <a:ext cx="534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We will listen to community and Town feedback to refine and improve the plan.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EBA810-629A-671D-0B53-12714C8B89DE}"/>
              </a:ext>
            </a:extLst>
          </p:cNvPr>
          <p:cNvSpPr txBox="1"/>
          <p:nvPr/>
        </p:nvSpPr>
        <p:spPr>
          <a:xfrm>
            <a:off x="-261198" y="4285449"/>
            <a:ext cx="5423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We will provide a state-of-the-art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that enhances the Town of Emmitsburg by implementing sustainable, smart growth community standards that provide connectivity to the historic downtown amenities.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A4AE32-BC54-3782-0883-A4241CE5BB27}"/>
              </a:ext>
            </a:extLst>
          </p:cNvPr>
          <p:cNvSpPr txBox="1"/>
          <p:nvPr/>
        </p:nvSpPr>
        <p:spPr>
          <a:xfrm>
            <a:off x="248928" y="355192"/>
            <a:ext cx="47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Annexation &amp; Entitlement Process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6F8C9-3A98-B37C-317E-2B834518E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51" y="186624"/>
            <a:ext cx="5552463" cy="5284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4FB404-B5DF-447D-30ED-3CFCFED2FB16}"/>
              </a:ext>
            </a:extLst>
          </p:cNvPr>
          <p:cNvSpPr txBox="1"/>
          <p:nvPr/>
        </p:nvSpPr>
        <p:spPr>
          <a:xfrm>
            <a:off x="5532751" y="5616323"/>
            <a:ext cx="555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2021 Town of Emmitsburg Growth Map and Suggested Land Use Designations</a:t>
            </a:r>
          </a:p>
        </p:txBody>
      </p:sp>
    </p:spTree>
    <p:extLst>
      <p:ext uri="{BB962C8B-B14F-4D97-AF65-F5344CB8AC3E}">
        <p14:creationId xmlns:p14="http://schemas.microsoft.com/office/powerpoint/2010/main" val="16757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65D0C-E135-4051-FAC9-3064B6F2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342513"/>
            <a:ext cx="9457267" cy="676656"/>
          </a:xfrm>
        </p:spPr>
        <p:txBody>
          <a:bodyPr/>
          <a:lstStyle/>
          <a:p>
            <a:r>
              <a:rPr lang="en-US" dirty="0"/>
              <a:t>Meet the Frailey Farm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9348B-B63A-D5C2-ADB3-8829007EA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86" y="1168170"/>
            <a:ext cx="9363456" cy="5008989"/>
          </a:xfrm>
        </p:spPr>
        <p:txBody>
          <a:bodyPr>
            <a:noAutofit/>
          </a:bodyPr>
          <a:lstStyle/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Development Team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Combined we have almost 100 years of development experience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  <a:buFont typeface="+mj-lt"/>
              <a:buAutoNum type="romanLcPeriod"/>
            </a:pP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Jeff Ott </a:t>
            </a:r>
          </a:p>
          <a:p>
            <a:pPr lvl="3">
              <a:spcBef>
                <a:spcPts val="0"/>
              </a:spcBef>
              <a:buFont typeface="+mj-lt"/>
              <a:buAutoNum type="romanLcPeriod"/>
            </a:pP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Bob Brvenik </a:t>
            </a:r>
          </a:p>
          <a:p>
            <a:pPr lvl="3">
              <a:spcBef>
                <a:spcPts val="0"/>
              </a:spcBef>
              <a:buFont typeface="+mj-lt"/>
              <a:buAutoNum type="romanLcPeriod"/>
            </a:pP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Tom Burnside </a:t>
            </a:r>
          </a:p>
          <a:p>
            <a:pPr marL="1371600" lvl="3" indent="0">
              <a:spcBef>
                <a:spcPts val="0"/>
              </a:spcBef>
              <a:buNone/>
            </a:pP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Legal/Land Use Team – </a:t>
            </a:r>
            <a:r>
              <a:rPr lang="en-US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McCurdy, Dean &amp; Graditor, LLC 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100" b="0" i="0" dirty="0">
              <a:solidFill>
                <a:srgbClr val="1A3038"/>
              </a:solidFill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100" b="0" i="0" dirty="0">
                <a:solidFill>
                  <a:srgbClr val="1A3038"/>
                </a:solidFill>
                <a:effectLst/>
                <a:latin typeface="+mj-lt"/>
              </a:rPr>
              <a:t>The experienced attorneys at McCurdy, Dean &amp; Graditor, LLC pride themselves in having provided the Frederick Community with decades of comprehensive, client-focused and cost-effective legal representation.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  <a:buFont typeface="+mj-lt"/>
              <a:buAutoNum type="romanLcPeriod"/>
            </a:pP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Bruce Dean </a:t>
            </a:r>
          </a:p>
          <a:p>
            <a:pPr lvl="3">
              <a:spcBef>
                <a:spcPts val="0"/>
              </a:spcBef>
              <a:buFont typeface="+mj-lt"/>
              <a:buAutoNum type="romanLcPeriod"/>
            </a:pP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Lisa Graditor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Engineering Team – Soltesz and Piedmont Design Group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100" b="0" i="0" dirty="0">
                <a:solidFill>
                  <a:srgbClr val="60514E"/>
                </a:solidFill>
                <a:effectLst/>
                <a:latin typeface="+mj-lt"/>
              </a:rPr>
              <a:t>Soltesz is a multi-disciplinary engineering firm experienced in navigating clients through each phase of a project to innovative, effective solutions. Our clients include developers, builders, property owners, public agencies, corporations, institutions, and energy companies around the greater Washington metropolitan area.</a:t>
            </a: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Piedmont Design Group </a:t>
            </a:r>
            <a:r>
              <a:rPr lang="en-US" sz="1100" b="0" i="0" dirty="0">
                <a:solidFill>
                  <a:srgbClr val="766D6A"/>
                </a:solidFill>
                <a:effectLst/>
                <a:latin typeface="+mj-lt"/>
              </a:rPr>
              <a:t>Piedmont’s mission is to provide timely, cost-effective, personal service to our clients, by providing value-added, quality design and processing services for land development. Piedmont practices engineering and land surveying in the States of Maryland and West Virginia, and the Commonwealth’s of Virginia and Pennsylvania. </a:t>
            </a: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dirty="0">
              <a:solidFill>
                <a:srgbClr val="60514E"/>
              </a:solidFill>
              <a:effectLst/>
              <a:latin typeface="+mj-lt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dirty="0">
              <a:solidFill>
                <a:srgbClr val="60514E"/>
              </a:solidFill>
              <a:effectLst/>
              <a:latin typeface="+mj-lt"/>
            </a:endParaRPr>
          </a:p>
          <a:p>
            <a:pPr marL="1657350" marR="0" lvl="3" indent="-285750">
              <a:spcBef>
                <a:spcPts val="0"/>
              </a:spcBef>
              <a:spcAft>
                <a:spcPts val="0"/>
              </a:spcAft>
              <a:buAutoNum type="romanLcPeriod"/>
            </a:pP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Mike Wiley</a:t>
            </a:r>
          </a:p>
          <a:p>
            <a:pPr marL="1657350" marR="0" lvl="3" indent="-285750">
              <a:spcBef>
                <a:spcPts val="0"/>
              </a:spcBef>
              <a:spcAft>
                <a:spcPts val="0"/>
              </a:spcAft>
              <a:buAutoNum type="romanLcPeriod"/>
            </a:pP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Phil </a:t>
            </a:r>
            <a:r>
              <a:rPr lang="en-US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Isaja</a:t>
            </a: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657350" marR="0" lvl="3" indent="-285750">
              <a:spcBef>
                <a:spcPts val="0"/>
              </a:spcBef>
              <a:spcAft>
                <a:spcPts val="0"/>
              </a:spcAft>
              <a:buAutoNum type="romanLcPeriod"/>
            </a:pP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Daniel Park</a:t>
            </a:r>
            <a:endParaRPr lang="en-US" sz="11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1095D-533E-E7AF-C9BA-528445A5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2239788" cy="310896"/>
          </a:xfrm>
        </p:spPr>
        <p:txBody>
          <a:bodyPr/>
          <a:lstStyle/>
          <a:p>
            <a:r>
              <a:rPr lang="en-US" dirty="0"/>
              <a:t>October 24,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13672-AF76-0696-5DBD-A36C3E89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Frailey Farm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97C9C-AAD0-AE2B-A989-F7522B90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5FFFBD-A52E-6BBE-551C-17E2D05E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1993982" cy="310896"/>
          </a:xfrm>
        </p:spPr>
        <p:txBody>
          <a:bodyPr/>
          <a:lstStyle/>
          <a:p>
            <a:r>
              <a:rPr lang="en-US" dirty="0"/>
              <a:t>October 24,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184FA-9CD2-C049-B64D-A144792E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Frailey Farm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2E1EC-9A29-E99C-E207-9B6943C4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CBCD09-F5B0-854D-CB38-AAC42B30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88" y="271272"/>
            <a:ext cx="10370434" cy="676656"/>
          </a:xfrm>
        </p:spPr>
        <p:txBody>
          <a:bodyPr/>
          <a:lstStyle/>
          <a:p>
            <a:r>
              <a:rPr lang="en-US" sz="4000" dirty="0"/>
              <a:t>The Concept  Plan – Vehicular Circulation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3A6DA-5874-E6C6-9432-CF1C2BD26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397" y="958722"/>
            <a:ext cx="6877416" cy="528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267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24CF3-2895-3DC8-D01E-F087FD9B6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522720"/>
            <a:ext cx="1508760" cy="252984"/>
          </a:xfrm>
        </p:spPr>
        <p:txBody>
          <a:bodyPr/>
          <a:lstStyle/>
          <a:p>
            <a:r>
              <a:rPr lang="en-US" dirty="0"/>
              <a:t>October 24.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40EDA-2582-43CD-A22E-0C6CCDE4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Frailey Farm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72C5-8D68-2C88-69C9-CFAA457E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5D8CCE-CFB4-1CC6-CB18-4A348A05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71" y="128436"/>
            <a:ext cx="11649456" cy="676656"/>
          </a:xfrm>
        </p:spPr>
        <p:txBody>
          <a:bodyPr/>
          <a:lstStyle/>
          <a:p>
            <a:r>
              <a:rPr lang="en-US" sz="3000" dirty="0"/>
              <a:t>The Concept Plan – Trail &amp; Sidewalk System with  Green Spaces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1FE2A-E026-C6E4-7848-2CC84FDD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32" y="878663"/>
            <a:ext cx="7076735" cy="543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85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1DB52C-A3F8-2825-49EF-EED09567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2034540" cy="393192"/>
          </a:xfrm>
        </p:spPr>
        <p:txBody>
          <a:bodyPr/>
          <a:lstStyle/>
          <a:p>
            <a:r>
              <a:rPr lang="en-US" dirty="0"/>
              <a:t>October 24,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02EB0-9077-C443-B5C0-95AF15C2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Frailey Farm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4ADFF-6D64-742E-F092-98C1B66D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59AAA6-9237-98F7-0D67-E7E60CEE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8" y="274321"/>
            <a:ext cx="10379964" cy="676656"/>
          </a:xfrm>
        </p:spPr>
        <p:txBody>
          <a:bodyPr/>
          <a:lstStyle/>
          <a:p>
            <a:r>
              <a:rPr lang="en-US" sz="4400" dirty="0"/>
              <a:t>The Concept Plan – Land Use Diagram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22592-7885-E3EE-7F25-90F59269E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1" y="1050036"/>
            <a:ext cx="6678519" cy="519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542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645BD6E-D504-0AAE-E7AB-615D9958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82" y="373880"/>
            <a:ext cx="4744073" cy="2089404"/>
          </a:xfrm>
        </p:spPr>
        <p:txBody>
          <a:bodyPr/>
          <a:lstStyle/>
          <a:p>
            <a:r>
              <a:rPr lang="en-US" dirty="0"/>
              <a:t>Frailey Farm Development Benefits: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61112-1314-1F15-2239-5EFCF12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59" y="6464808"/>
            <a:ext cx="1492537" cy="310896"/>
          </a:xfrm>
        </p:spPr>
        <p:txBody>
          <a:bodyPr/>
          <a:lstStyle/>
          <a:p>
            <a:r>
              <a:rPr lang="en-US" dirty="0"/>
              <a:t>October 24,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4406C-089C-C2FF-4CED-A1744760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Frailey Farm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CC93-7672-B278-4A84-0AB0F722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6EDC35-CDE6-874E-9C9E-932AB6D77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84" y="2627127"/>
            <a:ext cx="5151463" cy="3535180"/>
          </a:xfrm>
        </p:spPr>
        <p:txBody>
          <a:bodyPr>
            <a:normAutofit fontScale="25000" lnSpcReduction="20000"/>
          </a:bodyPr>
          <a:lstStyle/>
          <a:p>
            <a:pPr lvl="1">
              <a:spcBef>
                <a:spcPts val="0"/>
              </a:spcBef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 the Town to achieve the Comp Plan goal of annexing the Frailey Farm into the town. </a:t>
            </a:r>
          </a:p>
          <a:p>
            <a:pPr lvl="1">
              <a:spcBef>
                <a:spcPts val="0"/>
              </a:spcBef>
            </a:pP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energize Main Street into a vibrant place for the entire community. </a:t>
            </a:r>
          </a:p>
          <a:p>
            <a:pPr lvl="1">
              <a:spcBef>
                <a:spcPts val="0"/>
              </a:spcBef>
            </a:pP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to build a responsible smart growth neighborhood of varying housing types and price points.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 to infrastructure improvements related to water, sewer, and traffic.</a:t>
            </a:r>
          </a:p>
          <a:p>
            <a:pPr lvl="1">
              <a:spcBef>
                <a:spcPts val="0"/>
              </a:spcBef>
            </a:pP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DE1AAAF3-E5EC-EF1E-EDDF-49DFDFB3E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818283"/>
            <a:ext cx="6185916" cy="4639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4133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{E39E0245-97B4-4D25-BEB2-E00FDA40DA79}tf11964407_win32</Template>
  <TotalTime>11306</TotalTime>
  <Words>528</Words>
  <Application>Microsoft Office PowerPoint</Application>
  <PresentationFormat>Widescreen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Gill Sans Nova</vt:lpstr>
      <vt:lpstr>Gill Sans Nova Light</vt:lpstr>
      <vt:lpstr>Sagona Book</vt:lpstr>
      <vt:lpstr>Office Theme</vt:lpstr>
      <vt:lpstr>FRAILEY FARM</vt:lpstr>
      <vt:lpstr>Town of Emmitsburg Workshop Agenda  October 24, 2022</vt:lpstr>
      <vt:lpstr>Introduction:</vt:lpstr>
      <vt:lpstr>PowerPoint Presentation</vt:lpstr>
      <vt:lpstr>Meet the Frailey Farm Team</vt:lpstr>
      <vt:lpstr>The Concept  Plan – Vehicular Circulation</vt:lpstr>
      <vt:lpstr>The Concept Plan – Trail &amp; Sidewalk System with  Green Spaces </vt:lpstr>
      <vt:lpstr>The Concept Plan – Land Use Diagram</vt:lpstr>
      <vt:lpstr>Frailey Farm Development Benefits: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FRAILEY FARM</dc:title>
  <dc:creator>Jeffrey Ott</dc:creator>
  <cp:lastModifiedBy>Jeffrey Ott</cp:lastModifiedBy>
  <cp:revision>23</cp:revision>
  <cp:lastPrinted>2022-10-24T15:27:01Z</cp:lastPrinted>
  <dcterms:created xsi:type="dcterms:W3CDTF">2022-09-22T21:40:58Z</dcterms:created>
  <dcterms:modified xsi:type="dcterms:W3CDTF">2022-10-24T17:47:29Z</dcterms:modified>
</cp:coreProperties>
</file>